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74" r:id="rId3"/>
    <p:sldId id="257" r:id="rId4"/>
    <p:sldId id="258" r:id="rId5"/>
    <p:sldId id="259" r:id="rId6"/>
    <p:sldId id="260" r:id="rId7"/>
    <p:sldId id="261" r:id="rId8"/>
    <p:sldId id="262" r:id="rId9"/>
    <p:sldId id="263" r:id="rId10"/>
    <p:sldId id="264" r:id="rId11"/>
    <p:sldId id="265" r:id="rId12"/>
    <p:sldId id="269" r:id="rId13"/>
    <p:sldId id="266" r:id="rId14"/>
    <p:sldId id="267" r:id="rId15"/>
    <p:sldId id="268" r:id="rId16"/>
    <p:sldId id="270" r:id="rId17"/>
    <p:sldId id="271"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26" d="100"/>
          <a:sy n="26"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696BAB-17F7-B248-B525-48262199BDC6}" type="datetimeFigureOut">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819224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96BAB-17F7-B248-B525-48262199BDC6}" type="datetimeFigureOut">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190626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96BAB-17F7-B248-B525-48262199BDC6}" type="datetimeFigureOut">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1261233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696BAB-17F7-B248-B525-48262199BDC6}" type="datetimeFigureOut">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3347463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696BAB-17F7-B248-B525-48262199BDC6}" type="datetimeFigureOut">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812275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696BAB-17F7-B248-B525-48262199BDC6}" type="datetimeFigureOut">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701443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696BAB-17F7-B248-B525-48262199BDC6}" type="datetimeFigureOut">
              <a:rPr lang="en-US" smtClean="0"/>
              <a:t>9/12/13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1982190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96BAB-17F7-B248-B525-48262199BDC6}" type="datetimeFigureOut">
              <a:rPr lang="en-US" smtClean="0"/>
              <a:t>9/12/13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1277357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696BAB-17F7-B248-B525-48262199BDC6}" type="datetimeFigureOut">
              <a:rPr lang="en-US" smtClean="0"/>
              <a:t>9/12/13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695068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696BAB-17F7-B248-B525-48262199BDC6}" type="datetimeFigureOut">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2613157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696BAB-17F7-B248-B525-48262199BDC6}" type="datetimeFigureOut">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439DD-9F84-E748-B7A4-EDAB41039FC6}" type="slidenum">
              <a:rPr lang="en-US" smtClean="0"/>
              <a:t>‹#›</a:t>
            </a:fld>
            <a:endParaRPr lang="en-US"/>
          </a:p>
        </p:txBody>
      </p:sp>
    </p:spTree>
    <p:extLst>
      <p:ext uri="{BB962C8B-B14F-4D97-AF65-F5344CB8AC3E}">
        <p14:creationId xmlns:p14="http://schemas.microsoft.com/office/powerpoint/2010/main" val="31109260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696BAB-17F7-B248-B525-48262199BDC6}" type="datetimeFigureOut">
              <a:rPr lang="en-US" smtClean="0"/>
              <a:t>9/12/13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6439DD-9F84-E748-B7A4-EDAB41039FC6}" type="slidenum">
              <a:rPr lang="en-US" smtClean="0"/>
              <a:t>‹#›</a:t>
            </a:fld>
            <a:endParaRPr lang="en-US"/>
          </a:p>
        </p:txBody>
      </p:sp>
    </p:spTree>
    <p:extLst>
      <p:ext uri="{BB962C8B-B14F-4D97-AF65-F5344CB8AC3E}">
        <p14:creationId xmlns:p14="http://schemas.microsoft.com/office/powerpoint/2010/main" val="15418578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read-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731" y="2338917"/>
            <a:ext cx="3758542" cy="4095750"/>
          </a:xfrm>
          <a:prstGeom prst="rect">
            <a:avLst/>
          </a:prstGeom>
        </p:spPr>
      </p:pic>
      <p:sp>
        <p:nvSpPr>
          <p:cNvPr id="2" name="Title 1"/>
          <p:cNvSpPr>
            <a:spLocks noGrp="1"/>
          </p:cNvSpPr>
          <p:nvPr>
            <p:ph type="ctrTitle"/>
          </p:nvPr>
        </p:nvSpPr>
        <p:spPr>
          <a:xfrm>
            <a:off x="685800" y="1257300"/>
            <a:ext cx="7772400" cy="1752600"/>
          </a:xfrm>
        </p:spPr>
        <p:txBody>
          <a:bodyPr>
            <a:normAutofit fontScale="90000"/>
          </a:bodyPr>
          <a:lstStyle/>
          <a:p>
            <a:r>
              <a:rPr lang="en-US" b="1" i="1" dirty="0"/>
              <a:t>INVESTIGATION: </a:t>
            </a:r>
            <a:r>
              <a:rPr lang="en-US" i="1" dirty="0"/>
              <a:t>WHAT DOES YEAST LIKE TO EAT AND WHAT HAPPENS WHEN YEAST EAT?</a:t>
            </a: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779754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PREDICTIONS:</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What do you think is going to happen in each of the 3 bags? Write your predictions.</a:t>
            </a:r>
          </a:p>
          <a:p>
            <a:pPr marL="0" indent="0">
              <a:buNone/>
            </a:pPr>
            <a:endParaRPr lang="en-US" dirty="0"/>
          </a:p>
          <a:p>
            <a:r>
              <a:rPr lang="en-US" b="1" dirty="0"/>
              <a:t>BAG 1:</a:t>
            </a:r>
            <a:r>
              <a:rPr lang="en-US" dirty="0"/>
              <a:t> We think that …..</a:t>
            </a:r>
          </a:p>
          <a:p>
            <a:endParaRPr lang="en-US" dirty="0" smtClean="0"/>
          </a:p>
          <a:p>
            <a:endParaRPr lang="en-US" dirty="0"/>
          </a:p>
          <a:p>
            <a:endParaRPr lang="en-US" dirty="0"/>
          </a:p>
          <a:p>
            <a:r>
              <a:rPr lang="en-US" b="1" dirty="0"/>
              <a:t>BAG 2:</a:t>
            </a:r>
            <a:r>
              <a:rPr lang="en-US" dirty="0"/>
              <a:t> We think that …..</a:t>
            </a:r>
          </a:p>
          <a:p>
            <a:endParaRPr lang="en-US" dirty="0" smtClean="0"/>
          </a:p>
          <a:p>
            <a:pPr marL="0" indent="0">
              <a:buNone/>
            </a:pPr>
            <a:endParaRPr lang="en-US" dirty="0"/>
          </a:p>
          <a:p>
            <a:pPr marL="0" indent="0">
              <a:buNone/>
            </a:pPr>
            <a:r>
              <a:rPr lang="en-US" dirty="0"/>
              <a:t> </a:t>
            </a:r>
          </a:p>
          <a:p>
            <a:r>
              <a:rPr lang="en-US" b="1" dirty="0"/>
              <a:t>BAG 3:</a:t>
            </a:r>
            <a:r>
              <a:rPr lang="en-US" dirty="0"/>
              <a:t> We think that ……</a:t>
            </a:r>
          </a:p>
          <a:p>
            <a:endParaRPr lang="en-US" dirty="0"/>
          </a:p>
        </p:txBody>
      </p:sp>
    </p:spTree>
    <p:extLst>
      <p:ext uri="{BB962C8B-B14F-4D97-AF65-F5344CB8AC3E}">
        <p14:creationId xmlns:p14="http://schemas.microsoft.com/office/powerpoint/2010/main" val="3731066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What are experimental controls and why do you think there are two different control bags?</a:t>
            </a:r>
          </a:p>
          <a:p>
            <a:pPr marL="0" indent="0">
              <a:buNone/>
            </a:pPr>
            <a:r>
              <a:rPr lang="en-US" dirty="0"/>
              <a:t> </a:t>
            </a:r>
          </a:p>
          <a:p>
            <a:endParaRPr lang="en-US" dirty="0"/>
          </a:p>
          <a:p>
            <a:pPr marL="0" indent="0">
              <a:buNone/>
            </a:pPr>
            <a:r>
              <a:rPr lang="en-US" dirty="0"/>
              <a:t> </a:t>
            </a:r>
          </a:p>
          <a:p>
            <a:r>
              <a:rPr lang="en-US" dirty="0"/>
              <a:t>Why do you think we recorded the temperature of the water used?</a:t>
            </a:r>
          </a:p>
          <a:p>
            <a:endParaRPr lang="en-US" dirty="0" smtClean="0"/>
          </a:p>
          <a:p>
            <a:endParaRPr lang="en-US" dirty="0"/>
          </a:p>
          <a:p>
            <a:pPr marL="0" indent="0">
              <a:buNone/>
            </a:pPr>
            <a:endParaRPr lang="en-US" dirty="0"/>
          </a:p>
          <a:p>
            <a:r>
              <a:rPr lang="en-US" dirty="0"/>
              <a:t>Why do you think we took the masses on Day 1 and again on Day 2?</a:t>
            </a:r>
          </a:p>
          <a:p>
            <a:endParaRPr lang="en-US" dirty="0"/>
          </a:p>
        </p:txBody>
      </p:sp>
    </p:spTree>
    <p:extLst>
      <p:ext uri="{BB962C8B-B14F-4D97-AF65-F5344CB8AC3E}">
        <p14:creationId xmlns:p14="http://schemas.microsoft.com/office/powerpoint/2010/main" val="125571877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Day 2 – Yeast </a:t>
            </a:r>
            <a:r>
              <a:rPr lang="en-US" dirty="0" smtClean="0"/>
              <a:t>Investigation</a:t>
            </a:r>
            <a:endParaRPr lang="en-US" dirty="0"/>
          </a:p>
        </p:txBody>
      </p:sp>
      <p:pic>
        <p:nvPicPr>
          <p:cNvPr id="5" name="Picture 4" descr="yeast-activedr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69" y="3432057"/>
            <a:ext cx="3182817" cy="2470385"/>
          </a:xfrm>
          <a:prstGeom prst="rect">
            <a:avLst/>
          </a:prstGeom>
        </p:spPr>
      </p:pic>
      <p:sp>
        <p:nvSpPr>
          <p:cNvPr id="6" name="TextBox 5"/>
          <p:cNvSpPr txBox="1"/>
          <p:nvPr/>
        </p:nvSpPr>
        <p:spPr>
          <a:xfrm>
            <a:off x="550333" y="1587500"/>
            <a:ext cx="7694084" cy="1323439"/>
          </a:xfrm>
          <a:prstGeom prst="rect">
            <a:avLst/>
          </a:prstGeom>
          <a:noFill/>
        </p:spPr>
        <p:txBody>
          <a:bodyPr wrap="square" rtlCol="0">
            <a:spAutoFit/>
          </a:bodyPr>
          <a:lstStyle/>
          <a:p>
            <a:pPr algn="ctr"/>
            <a:r>
              <a:rPr lang="en-US" sz="4000" dirty="0" smtClean="0"/>
              <a:t>What does yeast like to eat and what happens when yeast eats?</a:t>
            </a:r>
            <a:endParaRPr lang="en-US" sz="4000" dirty="0"/>
          </a:p>
        </p:txBody>
      </p:sp>
      <p:pic>
        <p:nvPicPr>
          <p:cNvPr id="8" name="Picture 7" descr="yeas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9866" y="3349741"/>
            <a:ext cx="2982384" cy="2882015"/>
          </a:xfrm>
          <a:prstGeom prst="rect">
            <a:avLst/>
          </a:prstGeom>
        </p:spPr>
      </p:pic>
    </p:spTree>
    <p:extLst>
      <p:ext uri="{BB962C8B-B14F-4D97-AF65-F5344CB8AC3E}">
        <p14:creationId xmlns:p14="http://schemas.microsoft.com/office/powerpoint/2010/main" val="16587387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andwich_Sized_Zippered_Ba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3661" y="1600200"/>
            <a:ext cx="1870978" cy="1837267"/>
          </a:xfrm>
          <a:prstGeom prst="rect">
            <a:avLst/>
          </a:prstGeom>
        </p:spPr>
      </p:pic>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p:txBody>
          <a:bodyPr/>
          <a:lstStyle/>
          <a:p>
            <a:r>
              <a:rPr lang="en-US" dirty="0" smtClean="0"/>
              <a:t>Sit in your groups</a:t>
            </a:r>
          </a:p>
          <a:p>
            <a:r>
              <a:rPr lang="en-US" dirty="0" smtClean="0"/>
              <a:t>Look at your 3 bags (from yesterday)</a:t>
            </a:r>
          </a:p>
          <a:p>
            <a:r>
              <a:rPr lang="en-US" dirty="0" smtClean="0"/>
              <a:t>Record observations for each bag </a:t>
            </a:r>
          </a:p>
          <a:p>
            <a:pPr lvl="1"/>
            <a:r>
              <a:rPr lang="en-US" dirty="0" smtClean="0"/>
              <a:t>Were there any changes from yesterday?</a:t>
            </a:r>
          </a:p>
          <a:p>
            <a:pPr lvl="2"/>
            <a:r>
              <a:rPr lang="en-US" dirty="0" smtClean="0"/>
              <a:t>If yes, what changes did you observe?</a:t>
            </a:r>
          </a:p>
          <a:p>
            <a:pPr lvl="2"/>
            <a:r>
              <a:rPr lang="en-US" dirty="0" smtClean="0"/>
              <a:t>If no, describe what you see today.</a:t>
            </a:r>
          </a:p>
          <a:p>
            <a:pPr marL="914400" lvl="2" indent="0">
              <a:buNone/>
            </a:pPr>
            <a:endParaRPr lang="en-US" dirty="0" smtClean="0"/>
          </a:p>
          <a:p>
            <a:r>
              <a:rPr lang="en-US" sz="2800" dirty="0" smtClean="0"/>
              <a:t>Remember: a good observation = detailed, accurate, quantity, quality, diagrams with text</a:t>
            </a:r>
          </a:p>
          <a:p>
            <a:pPr lvl="1"/>
            <a:endParaRPr lang="en-US" dirty="0"/>
          </a:p>
        </p:txBody>
      </p:sp>
    </p:spTree>
    <p:extLst>
      <p:ext uri="{BB962C8B-B14F-4D97-AF65-F5344CB8AC3E}">
        <p14:creationId xmlns:p14="http://schemas.microsoft.com/office/powerpoint/2010/main" val="6886425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001015_cas_sh_gram_scale_3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9250" y="-158750"/>
            <a:ext cx="2063750" cy="2063750"/>
          </a:xfrm>
          <a:prstGeom prst="rect">
            <a:avLst/>
          </a:prstGeom>
        </p:spPr>
      </p:pic>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a:xfrm>
            <a:off x="457200" y="1600200"/>
            <a:ext cx="8136467" cy="4525963"/>
          </a:xfrm>
        </p:spPr>
        <p:txBody>
          <a:bodyPr/>
          <a:lstStyle/>
          <a:p>
            <a:r>
              <a:rPr lang="en-US" dirty="0" smtClean="0"/>
              <a:t>Mass each bag and record your results in the chart.  </a:t>
            </a:r>
          </a:p>
          <a:p>
            <a:r>
              <a:rPr lang="en-US" dirty="0" smtClean="0"/>
              <a:t>Compare yesterday’s and today’s masses.  </a:t>
            </a:r>
          </a:p>
          <a:p>
            <a:pPr lvl="1"/>
            <a:r>
              <a:rPr lang="en-US" dirty="0" smtClean="0"/>
              <a:t>Were they the same or different? </a:t>
            </a:r>
          </a:p>
          <a:p>
            <a:pPr lvl="1"/>
            <a:r>
              <a:rPr lang="en-US" dirty="0" smtClean="0"/>
              <a:t>What do you think happened?</a:t>
            </a:r>
          </a:p>
          <a:p>
            <a:r>
              <a:rPr lang="en-US" dirty="0" smtClean="0"/>
              <a:t>Besides mass, what other measurements could you make about your bags?  What tools would you need? </a:t>
            </a:r>
            <a:endParaRPr lang="en-US" dirty="0"/>
          </a:p>
        </p:txBody>
      </p:sp>
    </p:spTree>
    <p:extLst>
      <p:ext uri="{BB962C8B-B14F-4D97-AF65-F5344CB8AC3E}">
        <p14:creationId xmlns:p14="http://schemas.microsoft.com/office/powerpoint/2010/main" val="139344316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Do you think that yeast like to eat what you chose as the variable to test?</a:t>
            </a:r>
          </a:p>
          <a:p>
            <a:endParaRPr lang="en-US" dirty="0"/>
          </a:p>
          <a:p>
            <a:r>
              <a:rPr lang="en-US" dirty="0" smtClean="0"/>
              <a:t>Why do you think this? Explain your results</a:t>
            </a:r>
            <a:endParaRPr lang="en-US" dirty="0"/>
          </a:p>
        </p:txBody>
      </p:sp>
    </p:spTree>
    <p:extLst>
      <p:ext uri="{BB962C8B-B14F-4D97-AF65-F5344CB8AC3E}">
        <p14:creationId xmlns:p14="http://schemas.microsoft.com/office/powerpoint/2010/main" val="29335142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Comparative Data</a:t>
            </a:r>
            <a:endParaRPr lang="en-US" dirty="0"/>
          </a:p>
        </p:txBody>
      </p:sp>
      <p:sp>
        <p:nvSpPr>
          <p:cNvPr id="3" name="Content Placeholder 2"/>
          <p:cNvSpPr>
            <a:spLocks noGrp="1"/>
          </p:cNvSpPr>
          <p:nvPr>
            <p:ph idx="1"/>
          </p:nvPr>
        </p:nvSpPr>
        <p:spPr>
          <a:xfrm>
            <a:off x="317500" y="1058333"/>
            <a:ext cx="8445500" cy="5556249"/>
          </a:xfrm>
        </p:spPr>
        <p:txBody>
          <a:bodyPr>
            <a:normAutofit/>
          </a:bodyPr>
          <a:lstStyle/>
          <a:p>
            <a:r>
              <a:rPr lang="en-US" dirty="0" smtClean="0"/>
              <a:t>You will now have a chance to look at the results of the other variables tested by your classmates.  </a:t>
            </a:r>
          </a:p>
          <a:p>
            <a:r>
              <a:rPr lang="en-US" dirty="0" smtClean="0"/>
              <a:t>First, copy </a:t>
            </a:r>
            <a:r>
              <a:rPr lang="en-US" dirty="0"/>
              <a:t>the </a:t>
            </a:r>
            <a:r>
              <a:rPr lang="en-US" dirty="0" smtClean="0"/>
              <a:t>Day 2 Observations table </a:t>
            </a:r>
            <a:r>
              <a:rPr lang="en-US" dirty="0"/>
              <a:t>from the whiteboard to record your </a:t>
            </a:r>
            <a:r>
              <a:rPr lang="en-US" dirty="0" smtClean="0"/>
              <a:t>observations.</a:t>
            </a:r>
          </a:p>
          <a:p>
            <a:r>
              <a:rPr lang="en-US" dirty="0" smtClean="0"/>
              <a:t>Then, do a gallery walk and record observations about the yeast and the variables tested.  </a:t>
            </a:r>
          </a:p>
          <a:p>
            <a:r>
              <a:rPr lang="en-US" dirty="0" smtClean="0"/>
              <a:t>Finally, go back to your group and decide which variable yeast most like to eat and a reason for this decision. </a:t>
            </a:r>
            <a:endParaRPr lang="en-US" dirty="0"/>
          </a:p>
        </p:txBody>
      </p:sp>
    </p:spTree>
    <p:extLst>
      <p:ext uri="{BB962C8B-B14F-4D97-AF65-F5344CB8AC3E}">
        <p14:creationId xmlns:p14="http://schemas.microsoft.com/office/powerpoint/2010/main" val="180357846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Now write out your conclusion using the prompts:</a:t>
            </a:r>
          </a:p>
          <a:p>
            <a:pPr lvl="1"/>
            <a:r>
              <a:rPr lang="en-US" dirty="0" smtClean="0"/>
              <a:t>Based on the observations and data we collected, our group concludes that yeast will most like to eat…..</a:t>
            </a:r>
          </a:p>
          <a:p>
            <a:pPr lvl="1"/>
            <a:endParaRPr lang="en-US" dirty="0"/>
          </a:p>
          <a:p>
            <a:pPr lvl="1"/>
            <a:endParaRPr lang="en-US" dirty="0" smtClean="0"/>
          </a:p>
          <a:p>
            <a:pPr lvl="1"/>
            <a:r>
              <a:rPr lang="en-US" dirty="0" smtClean="0"/>
              <a:t>We based our conclusions on …….</a:t>
            </a:r>
            <a:endParaRPr lang="en-US" dirty="0"/>
          </a:p>
        </p:txBody>
      </p:sp>
    </p:spTree>
    <p:extLst>
      <p:ext uri="{BB962C8B-B14F-4D97-AF65-F5344CB8AC3E}">
        <p14:creationId xmlns:p14="http://schemas.microsoft.com/office/powerpoint/2010/main" val="23427049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We think yeast most like to eat ____________ because we noticed that (this happens)______ ______________________________________ when yeast eat this food.</a:t>
            </a:r>
          </a:p>
          <a:p>
            <a:endParaRPr lang="en-US" dirty="0"/>
          </a:p>
          <a:p>
            <a:r>
              <a:rPr lang="en-US" dirty="0" smtClean="0"/>
              <a:t>For our next investigation into what helps yeast grow, we would like to try….. </a:t>
            </a:r>
            <a:endParaRPr lang="en-US" dirty="0"/>
          </a:p>
        </p:txBody>
      </p:sp>
    </p:spTree>
    <p:extLst>
      <p:ext uri="{BB962C8B-B14F-4D97-AF65-F5344CB8AC3E}">
        <p14:creationId xmlns:p14="http://schemas.microsoft.com/office/powerpoint/2010/main" val="37240131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Day </a:t>
            </a:r>
            <a:r>
              <a:rPr lang="en-US" dirty="0" smtClean="0"/>
              <a:t>1 </a:t>
            </a:r>
            <a:r>
              <a:rPr lang="en-US" dirty="0"/>
              <a:t>– Yeast </a:t>
            </a:r>
            <a:r>
              <a:rPr lang="en-US" dirty="0" smtClean="0"/>
              <a:t>Investigation</a:t>
            </a:r>
            <a:endParaRPr lang="en-US" dirty="0"/>
          </a:p>
        </p:txBody>
      </p:sp>
      <p:pic>
        <p:nvPicPr>
          <p:cNvPr id="5" name="Picture 4" descr="yeast-activedr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69" y="3432057"/>
            <a:ext cx="3182817" cy="2470385"/>
          </a:xfrm>
          <a:prstGeom prst="rect">
            <a:avLst/>
          </a:prstGeom>
        </p:spPr>
      </p:pic>
      <p:sp>
        <p:nvSpPr>
          <p:cNvPr id="6" name="TextBox 5"/>
          <p:cNvSpPr txBox="1"/>
          <p:nvPr/>
        </p:nvSpPr>
        <p:spPr>
          <a:xfrm>
            <a:off x="550333" y="1587500"/>
            <a:ext cx="7694084" cy="1323439"/>
          </a:xfrm>
          <a:prstGeom prst="rect">
            <a:avLst/>
          </a:prstGeom>
          <a:noFill/>
        </p:spPr>
        <p:txBody>
          <a:bodyPr wrap="square" rtlCol="0">
            <a:spAutoFit/>
          </a:bodyPr>
          <a:lstStyle/>
          <a:p>
            <a:pPr algn="ctr"/>
            <a:r>
              <a:rPr lang="en-US" sz="4000" dirty="0" smtClean="0"/>
              <a:t>What does yeast like to eat and what happens when yeast eats?</a:t>
            </a:r>
            <a:endParaRPr lang="en-US" sz="4000" dirty="0"/>
          </a:p>
        </p:txBody>
      </p:sp>
      <p:pic>
        <p:nvPicPr>
          <p:cNvPr id="8" name="Picture 7" descr="yeas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9866" y="3349741"/>
            <a:ext cx="2982384" cy="2882015"/>
          </a:xfrm>
          <a:prstGeom prst="rect">
            <a:avLst/>
          </a:prstGeom>
        </p:spPr>
      </p:pic>
    </p:spTree>
    <p:extLst>
      <p:ext uri="{BB962C8B-B14F-4D97-AF65-F5344CB8AC3E}">
        <p14:creationId xmlns:p14="http://schemas.microsoft.com/office/powerpoint/2010/main" val="835321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608076"/>
            <a:ext cx="8534400" cy="758952"/>
          </a:xfrm>
        </p:spPr>
        <p:txBody>
          <a:bodyPr>
            <a:normAutofit fontScale="90000"/>
          </a:bodyPr>
          <a:lstStyle/>
          <a:p>
            <a:r>
              <a:rPr lang="en-US" b="1" dirty="0"/>
              <a:t>INTRODUCTION</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i="1" dirty="0"/>
              <a:t>Picture yourself living in ancient Egypt and imagine that it is your job to rise before the sun each day to bake crackers for your family.</a:t>
            </a:r>
            <a:endParaRPr lang="en-US" dirty="0"/>
          </a:p>
          <a:p>
            <a:r>
              <a:rPr lang="en-US" i="1" dirty="0"/>
              <a:t>Mixing up ground wheat and honey one afternoon, you are distracted. Maybe you're watching a pyramid being built just across the Nile.  You forget to cover up the cracker dough.  It sits all night in an open window, caressed by a warm breeze carrying tiny life forms that are too small to see.</a:t>
            </a:r>
            <a:endParaRPr lang="en-US" dirty="0"/>
          </a:p>
          <a:p>
            <a:r>
              <a:rPr lang="en-US" i="1" dirty="0"/>
              <a:t>When you wake the next morning, you find the dough puffed up and overflowing its bowl.  Everyone will be awake and hungry soon and you don't want to get in trouble, so you go ahead and bake it.</a:t>
            </a:r>
            <a:endParaRPr lang="en-US" dirty="0"/>
          </a:p>
          <a:p>
            <a:r>
              <a:rPr lang="en-US" i="1" dirty="0"/>
              <a:t>The crackers are not hard and flat like usual, but emerge from the hearth light, puffy and delicious. You have just baked the first bread in human history.</a:t>
            </a:r>
            <a:endParaRPr lang="en-US" dirty="0"/>
          </a:p>
          <a:p>
            <a:endParaRPr lang="en-US" dirty="0"/>
          </a:p>
        </p:txBody>
      </p:sp>
      <p:pic>
        <p:nvPicPr>
          <p:cNvPr id="4" name="Picture 3" descr="read_90087930"/>
          <p:cNvPicPr/>
          <p:nvPr/>
        </p:nvPicPr>
        <p:blipFill>
          <a:blip r:embed="rId2">
            <a:extLst>
              <a:ext uri="{28A0092B-C50C-407E-A947-70E740481C1C}">
                <a14:useLocalDpi xmlns:a14="http://schemas.microsoft.com/office/drawing/2010/main" val="0"/>
              </a:ext>
            </a:extLst>
          </a:blip>
          <a:srcRect/>
          <a:stretch>
            <a:fillRect/>
          </a:stretch>
        </p:blipFill>
        <p:spPr bwMode="auto">
          <a:xfrm>
            <a:off x="7157720" y="5328920"/>
            <a:ext cx="1529080" cy="1529080"/>
          </a:xfrm>
          <a:prstGeom prst="rect">
            <a:avLst/>
          </a:prstGeom>
          <a:noFill/>
          <a:ln>
            <a:noFill/>
          </a:ln>
        </p:spPr>
      </p:pic>
    </p:spTree>
    <p:extLst>
      <p:ext uri="{BB962C8B-B14F-4D97-AF65-F5344CB8AC3E}">
        <p14:creationId xmlns:p14="http://schemas.microsoft.com/office/powerpoint/2010/main" val="3556388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446168" cy="4950326"/>
          </a:xfrm>
        </p:spPr>
        <p:txBody>
          <a:bodyPr>
            <a:normAutofit fontScale="70000" lnSpcReduction="20000"/>
          </a:bodyPr>
          <a:lstStyle/>
          <a:p>
            <a:r>
              <a:rPr lang="en-US" dirty="0"/>
              <a:t>No one really knows how the ancient Egyptians discovered yeast, but we have learned from their writings and artwork that they have been making bread for over 4,000 years.</a:t>
            </a:r>
          </a:p>
          <a:p>
            <a:r>
              <a:rPr lang="en-US" dirty="0"/>
              <a:t>How bread rose was a mystery though, until a famous scientist named Louis Pasteur proved that tiny living organisms called yeast were responsible for making bread dough puff up.</a:t>
            </a:r>
          </a:p>
          <a:p>
            <a:r>
              <a:rPr lang="en-US" dirty="0"/>
              <a:t>Bread yeast is a type of fungus and is related to mushrooms.  If you look at yeast cells under a microscope, you will see that they are shaped like balloons and footballs.  The single-celled organisms reproduce themselves by making tiny buds that will become new yeast cells. Below is what it looks like under a microscope when stained a blue color.</a:t>
            </a:r>
          </a:p>
          <a:p>
            <a:r>
              <a:rPr lang="en-US" dirty="0"/>
              <a:t>Since yeasts are tiny living organisms, they must eat to live and grow. In the following investigation, you will investigate what yeast most like to eat and discover what happens when yeast eat food.</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81510" y="129540"/>
            <a:ext cx="2096770" cy="1470660"/>
          </a:xfrm>
          <a:prstGeom prst="rect">
            <a:avLst/>
          </a:prstGeom>
          <a:noFill/>
          <a:ln>
            <a:noFill/>
          </a:ln>
        </p:spPr>
      </p:pic>
    </p:spTree>
    <p:extLst>
      <p:ext uri="{BB962C8B-B14F-4D97-AF65-F5344CB8AC3E}">
        <p14:creationId xmlns:p14="http://schemas.microsoft.com/office/powerpoint/2010/main" val="1081695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MATERIALS </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Dried yeast cells</a:t>
            </a:r>
          </a:p>
          <a:p>
            <a:r>
              <a:rPr lang="en-US" dirty="0"/>
              <a:t>Warm Water</a:t>
            </a:r>
          </a:p>
          <a:p>
            <a:r>
              <a:rPr lang="en-US" dirty="0"/>
              <a:t>White flour</a:t>
            </a:r>
          </a:p>
          <a:p>
            <a:r>
              <a:rPr lang="en-US" dirty="0"/>
              <a:t>Table sugar</a:t>
            </a:r>
          </a:p>
          <a:p>
            <a:r>
              <a:rPr lang="en-US" dirty="0"/>
              <a:t>Artificial sugar</a:t>
            </a:r>
          </a:p>
          <a:p>
            <a:r>
              <a:rPr lang="en-US" dirty="0"/>
              <a:t>Salt</a:t>
            </a:r>
          </a:p>
          <a:p>
            <a:r>
              <a:rPr lang="en-US" dirty="0"/>
              <a:t>Sandwich-sized Zip-</a:t>
            </a:r>
            <a:r>
              <a:rPr lang="en-US" dirty="0" err="1"/>
              <a:t>loc</a:t>
            </a:r>
            <a:r>
              <a:rPr lang="en-US" dirty="0"/>
              <a:t> bags</a:t>
            </a:r>
          </a:p>
          <a:p>
            <a:r>
              <a:rPr lang="en-US" dirty="0"/>
              <a:t>Balance and 50-mL graduated cylinder</a:t>
            </a:r>
          </a:p>
          <a:p>
            <a:r>
              <a:rPr lang="en-US" dirty="0"/>
              <a:t>Tape measure</a:t>
            </a:r>
          </a:p>
          <a:p>
            <a:r>
              <a:rPr lang="en-US" dirty="0"/>
              <a:t>Thermometer</a:t>
            </a:r>
          </a:p>
          <a:p>
            <a:r>
              <a:rPr lang="en-US" dirty="0"/>
              <a:t>Sharpie</a:t>
            </a:r>
          </a:p>
          <a:p>
            <a:endParaRPr lang="en-US" dirty="0"/>
          </a:p>
        </p:txBody>
      </p:sp>
    </p:spTree>
    <p:extLst>
      <p:ext uri="{BB962C8B-B14F-4D97-AF65-F5344CB8AC3E}">
        <p14:creationId xmlns:p14="http://schemas.microsoft.com/office/powerpoint/2010/main" val="1865945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PROCEDURE – DAY 1</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Each group will need 3 Zip-</a:t>
            </a:r>
            <a:r>
              <a:rPr lang="en-US" dirty="0" err="1"/>
              <a:t>loc</a:t>
            </a:r>
            <a:r>
              <a:rPr lang="en-US" dirty="0"/>
              <a:t> bags. Each group will be assigned one of the following variables to test.</a:t>
            </a:r>
          </a:p>
          <a:p>
            <a:r>
              <a:rPr lang="en-US" dirty="0"/>
              <a:t>Salt – ½ tsp.</a:t>
            </a:r>
          </a:p>
          <a:p>
            <a:r>
              <a:rPr lang="en-US" dirty="0"/>
              <a:t>Salt – 1 tsp.</a:t>
            </a:r>
          </a:p>
          <a:p>
            <a:r>
              <a:rPr lang="en-US" dirty="0"/>
              <a:t>Sugar – ½ tsp.</a:t>
            </a:r>
          </a:p>
          <a:p>
            <a:r>
              <a:rPr lang="en-US" dirty="0"/>
              <a:t>Sugar – 1 tsp.</a:t>
            </a:r>
          </a:p>
          <a:p>
            <a:r>
              <a:rPr lang="en-US" dirty="0"/>
              <a:t>Flour – ¼ cup</a:t>
            </a:r>
          </a:p>
          <a:p>
            <a:r>
              <a:rPr lang="en-US" dirty="0"/>
              <a:t>Flour – ½ cup</a:t>
            </a:r>
          </a:p>
          <a:p>
            <a:r>
              <a:rPr lang="en-US" dirty="0"/>
              <a:t>Artificial sugar – ½ </a:t>
            </a:r>
            <a:r>
              <a:rPr lang="en-US" dirty="0" err="1"/>
              <a:t>tsp</a:t>
            </a:r>
            <a:endParaRPr lang="en-US" dirty="0"/>
          </a:p>
          <a:p>
            <a:r>
              <a:rPr lang="en-US" dirty="0"/>
              <a:t>Artificial sugar – 1 </a:t>
            </a:r>
            <a:r>
              <a:rPr lang="en-US" dirty="0" err="1"/>
              <a:t>tsp</a:t>
            </a:r>
            <a:endParaRPr lang="en-US" dirty="0"/>
          </a:p>
          <a:p>
            <a:endParaRPr lang="en-US" dirty="0"/>
          </a:p>
        </p:txBody>
      </p:sp>
    </p:spTree>
    <p:extLst>
      <p:ext uri="{BB962C8B-B14F-4D97-AF65-F5344CB8AC3E}">
        <p14:creationId xmlns:p14="http://schemas.microsoft.com/office/powerpoint/2010/main" val="226276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62"/>
            <a:ext cx="8229600" cy="1143000"/>
          </a:xfrm>
        </p:spPr>
        <p:txBody>
          <a:bodyPr/>
          <a:lstStyle/>
          <a:p>
            <a:r>
              <a:rPr lang="en-US" dirty="0" smtClean="0"/>
              <a:t>Procedure</a:t>
            </a:r>
            <a:endParaRPr lang="en-US" dirty="0"/>
          </a:p>
        </p:txBody>
      </p:sp>
      <p:sp>
        <p:nvSpPr>
          <p:cNvPr id="3" name="Content Placeholder 2"/>
          <p:cNvSpPr>
            <a:spLocks noGrp="1"/>
          </p:cNvSpPr>
          <p:nvPr>
            <p:ph idx="1"/>
          </p:nvPr>
        </p:nvSpPr>
        <p:spPr>
          <a:xfrm>
            <a:off x="457200" y="2794000"/>
            <a:ext cx="8229600" cy="3703053"/>
          </a:xfrm>
        </p:spPr>
        <p:txBody>
          <a:bodyPr>
            <a:normAutofit fontScale="70000" lnSpcReduction="20000"/>
          </a:bodyPr>
          <a:lstStyle/>
          <a:p>
            <a:pPr marL="514350" indent="-514350">
              <a:buFont typeface="+mj-lt"/>
              <a:buAutoNum type="arabicPeriod"/>
            </a:pPr>
            <a:r>
              <a:rPr lang="en-US" dirty="0" smtClean="0"/>
              <a:t>Label </a:t>
            </a:r>
            <a:r>
              <a:rPr lang="en-US" dirty="0"/>
              <a:t>and mass each plastic bag. Record your results in the chart below.</a:t>
            </a:r>
          </a:p>
          <a:p>
            <a:pPr marL="514350" lvl="0" indent="-514350">
              <a:buFont typeface="+mj-lt"/>
              <a:buAutoNum type="arabicPeriod"/>
            </a:pPr>
            <a:r>
              <a:rPr lang="en-US" dirty="0"/>
              <a:t>Add ¼ teaspoon of dried yeast to each bag.</a:t>
            </a:r>
          </a:p>
          <a:p>
            <a:pPr marL="514350" lvl="0" indent="-514350">
              <a:buFont typeface="+mj-lt"/>
              <a:buAutoNum type="arabicPeriod"/>
            </a:pPr>
            <a:r>
              <a:rPr lang="en-US" dirty="0"/>
              <a:t>Add the appropriate amount of your variable to the Control 1 (Dry bag) and to Bag 3 (test bag). </a:t>
            </a:r>
          </a:p>
          <a:p>
            <a:pPr marL="514350" lvl="0" indent="-514350">
              <a:buFont typeface="+mj-lt"/>
              <a:buAutoNum type="arabicPeriod"/>
            </a:pPr>
            <a:r>
              <a:rPr lang="en-US" dirty="0"/>
              <a:t>Measure out 50 mL of water using a graduated cylinder. Record the temperature of the water and then add it</a:t>
            </a:r>
            <a:r>
              <a:rPr lang="en-US" b="1" dirty="0"/>
              <a:t> </a:t>
            </a:r>
            <a:r>
              <a:rPr lang="en-US" dirty="0"/>
              <a:t>bag 2. Repeat for bag 3. </a:t>
            </a:r>
          </a:p>
          <a:p>
            <a:pPr marL="514350" lvl="0" indent="-514350">
              <a:buFont typeface="+mj-lt"/>
              <a:buAutoNum type="arabicPeriod"/>
            </a:pPr>
            <a:r>
              <a:rPr lang="en-US" dirty="0"/>
              <a:t>Mass each bag and record your results.</a:t>
            </a:r>
          </a:p>
          <a:p>
            <a:pPr marL="514350" lvl="0" indent="-514350">
              <a:buFont typeface="+mj-lt"/>
              <a:buAutoNum type="arabicPeriod"/>
            </a:pPr>
            <a:r>
              <a:rPr lang="en-US" dirty="0"/>
              <a:t>Write down which variable you used on the bag and in the chart below.</a:t>
            </a:r>
          </a:p>
          <a:p>
            <a:endParaRPr lang="en-US" dirty="0"/>
          </a:p>
        </p:txBody>
      </p:sp>
      <p:sp>
        <p:nvSpPr>
          <p:cNvPr id="4" name="Rounded Rectangle 3"/>
          <p:cNvSpPr/>
          <p:nvPr/>
        </p:nvSpPr>
        <p:spPr>
          <a:xfrm>
            <a:off x="967837" y="1266562"/>
            <a:ext cx="1543685" cy="1371600"/>
          </a:xfrm>
          <a:prstGeom prst="round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a:solidFill>
                  <a:srgbClr val="000000"/>
                </a:solidFill>
                <a:effectLst/>
                <a:latin typeface="Arial"/>
                <a:ea typeface="ＭＳ 明朝"/>
                <a:cs typeface="Times New Roman"/>
              </a:rPr>
              <a:t>BAG 1</a:t>
            </a:r>
            <a:endParaRPr lang="en-US" sz="1200">
              <a:effectLst/>
              <a:ea typeface="ＭＳ 明朝"/>
              <a:cs typeface="Times New Roman"/>
            </a:endParaRPr>
          </a:p>
          <a:p>
            <a:pPr marL="0" marR="0" algn="ctr">
              <a:spcBef>
                <a:spcPts val="0"/>
              </a:spcBef>
              <a:spcAft>
                <a:spcPts val="0"/>
              </a:spcAft>
            </a:pPr>
            <a:r>
              <a:rPr lang="en-US" sz="1200" b="1">
                <a:solidFill>
                  <a:srgbClr val="000000"/>
                </a:solidFill>
                <a:effectLst/>
                <a:latin typeface="Arial"/>
                <a:ea typeface="ＭＳ 明朝"/>
                <a:cs typeface="Times New Roman"/>
              </a:rPr>
              <a:t>(DRY BAG)</a:t>
            </a:r>
            <a:endParaRPr lang="en-US" sz="1200">
              <a:effectLst/>
              <a:ea typeface="ＭＳ 明朝"/>
              <a:cs typeface="Times New Roman"/>
            </a:endParaRPr>
          </a:p>
          <a:p>
            <a:pPr marL="0" marR="0" algn="ctr">
              <a:spcBef>
                <a:spcPts val="0"/>
              </a:spcBef>
              <a:spcAft>
                <a:spcPts val="0"/>
              </a:spcAft>
            </a:pPr>
            <a:r>
              <a:rPr lang="en-US" sz="1200">
                <a:solidFill>
                  <a:srgbClr val="000000"/>
                </a:solidFill>
                <a:effectLst/>
                <a:latin typeface="Arial"/>
                <a:ea typeface="ＭＳ 明朝"/>
                <a:cs typeface="Times New Roman"/>
              </a:rPr>
              <a:t>Control 1–</a:t>
            </a:r>
            <a:endParaRPr lang="en-US" sz="1200">
              <a:effectLst/>
              <a:ea typeface="ＭＳ 明朝"/>
              <a:cs typeface="Times New Roman"/>
            </a:endParaRPr>
          </a:p>
          <a:p>
            <a:pPr marL="0" marR="0" algn="ctr">
              <a:spcBef>
                <a:spcPts val="0"/>
              </a:spcBef>
              <a:spcAft>
                <a:spcPts val="0"/>
              </a:spcAft>
            </a:pPr>
            <a:r>
              <a:rPr lang="en-US" sz="1200">
                <a:solidFill>
                  <a:srgbClr val="000000"/>
                </a:solidFill>
                <a:effectLst/>
                <a:latin typeface="Arial"/>
                <a:ea typeface="ＭＳ 明朝"/>
                <a:cs typeface="Times New Roman"/>
              </a:rPr>
              <a:t>Yeast + variable</a:t>
            </a:r>
            <a:endParaRPr lang="en-US" sz="1200">
              <a:effectLst/>
              <a:ea typeface="ＭＳ 明朝"/>
              <a:cs typeface="Times New Roman"/>
            </a:endParaRPr>
          </a:p>
        </p:txBody>
      </p:sp>
      <p:sp>
        <p:nvSpPr>
          <p:cNvPr id="5" name="Rounded Rectangle 4"/>
          <p:cNvSpPr/>
          <p:nvPr/>
        </p:nvSpPr>
        <p:spPr>
          <a:xfrm>
            <a:off x="3634683" y="1266562"/>
            <a:ext cx="1541627" cy="1371600"/>
          </a:xfrm>
          <a:prstGeom prst="round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rgbClr val="000000"/>
                </a:solidFill>
                <a:effectLst/>
                <a:latin typeface="Arial"/>
                <a:ea typeface="ＭＳ 明朝"/>
                <a:cs typeface="Times New Roman"/>
              </a:rPr>
              <a:t>BAG 2</a:t>
            </a:r>
            <a:endParaRPr lang="en-US" sz="1200" dirty="0">
              <a:effectLst/>
              <a:ea typeface="ＭＳ 明朝"/>
              <a:cs typeface="Times New Roman"/>
            </a:endParaRPr>
          </a:p>
          <a:p>
            <a:pPr marL="0" marR="0" algn="ctr">
              <a:spcBef>
                <a:spcPts val="0"/>
              </a:spcBef>
              <a:spcAft>
                <a:spcPts val="0"/>
              </a:spcAft>
            </a:pPr>
            <a:r>
              <a:rPr lang="en-US" sz="1200" b="1" dirty="0">
                <a:solidFill>
                  <a:srgbClr val="000000"/>
                </a:solidFill>
                <a:effectLst/>
                <a:latin typeface="Arial"/>
                <a:ea typeface="ＭＳ 明朝"/>
                <a:cs typeface="Times New Roman"/>
              </a:rPr>
              <a:t>(WATER BAG)</a:t>
            </a:r>
            <a:endParaRPr lang="en-US" sz="1200" dirty="0">
              <a:effectLst/>
              <a:ea typeface="ＭＳ 明朝"/>
              <a:cs typeface="Times New Roman"/>
            </a:endParaRPr>
          </a:p>
          <a:p>
            <a:pPr marL="0" marR="0" algn="ctr">
              <a:spcBef>
                <a:spcPts val="0"/>
              </a:spcBef>
              <a:spcAft>
                <a:spcPts val="0"/>
              </a:spcAft>
            </a:pPr>
            <a:r>
              <a:rPr lang="en-US" sz="1200" dirty="0">
                <a:solidFill>
                  <a:srgbClr val="000000"/>
                </a:solidFill>
                <a:effectLst/>
                <a:latin typeface="Arial"/>
                <a:ea typeface="ＭＳ 明朝"/>
                <a:cs typeface="Times New Roman"/>
              </a:rPr>
              <a:t>Control 2 –</a:t>
            </a:r>
            <a:endParaRPr lang="en-US" sz="1200" dirty="0">
              <a:effectLst/>
              <a:ea typeface="ＭＳ 明朝"/>
              <a:cs typeface="Times New Roman"/>
            </a:endParaRPr>
          </a:p>
          <a:p>
            <a:pPr marL="0" marR="0" algn="ctr">
              <a:spcBef>
                <a:spcPts val="0"/>
              </a:spcBef>
              <a:spcAft>
                <a:spcPts val="0"/>
              </a:spcAft>
            </a:pPr>
            <a:r>
              <a:rPr lang="en-US" sz="1200" dirty="0">
                <a:solidFill>
                  <a:srgbClr val="000000"/>
                </a:solidFill>
                <a:effectLst/>
                <a:latin typeface="Arial"/>
                <a:ea typeface="ＭＳ 明朝"/>
                <a:cs typeface="Times New Roman"/>
              </a:rPr>
              <a:t>Yeast + water</a:t>
            </a:r>
            <a:endParaRPr lang="en-US" sz="1200" dirty="0">
              <a:effectLst/>
              <a:ea typeface="ＭＳ 明朝"/>
              <a:cs typeface="Times New Roman"/>
            </a:endParaRPr>
          </a:p>
        </p:txBody>
      </p:sp>
      <p:sp>
        <p:nvSpPr>
          <p:cNvPr id="6" name="Rounded Rectangle 5"/>
          <p:cNvSpPr/>
          <p:nvPr/>
        </p:nvSpPr>
        <p:spPr>
          <a:xfrm>
            <a:off x="6115684" y="1266562"/>
            <a:ext cx="1543685" cy="1371600"/>
          </a:xfrm>
          <a:prstGeom prst="round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a:solidFill>
                  <a:srgbClr val="000000"/>
                </a:solidFill>
                <a:effectLst/>
                <a:latin typeface="Arial"/>
                <a:ea typeface="ＭＳ 明朝"/>
                <a:cs typeface="Times New Roman"/>
              </a:rPr>
              <a:t>BAG 3</a:t>
            </a:r>
            <a:endParaRPr lang="en-US" sz="1200">
              <a:effectLst/>
              <a:ea typeface="ＭＳ 明朝"/>
              <a:cs typeface="Times New Roman"/>
            </a:endParaRPr>
          </a:p>
          <a:p>
            <a:pPr marL="0" marR="0" algn="ctr">
              <a:spcBef>
                <a:spcPts val="0"/>
              </a:spcBef>
              <a:spcAft>
                <a:spcPts val="0"/>
              </a:spcAft>
            </a:pPr>
            <a:r>
              <a:rPr lang="en-US" sz="1200" b="1">
                <a:solidFill>
                  <a:srgbClr val="000000"/>
                </a:solidFill>
                <a:effectLst/>
                <a:latin typeface="Arial"/>
                <a:ea typeface="ＭＳ 明朝"/>
                <a:cs typeface="Times New Roman"/>
              </a:rPr>
              <a:t>(TEST BAG)</a:t>
            </a:r>
            <a:endParaRPr lang="en-US" sz="1200">
              <a:effectLst/>
              <a:ea typeface="ＭＳ 明朝"/>
              <a:cs typeface="Times New Roman"/>
            </a:endParaRPr>
          </a:p>
          <a:p>
            <a:pPr marL="0" marR="0" algn="ctr">
              <a:spcBef>
                <a:spcPts val="0"/>
              </a:spcBef>
              <a:spcAft>
                <a:spcPts val="0"/>
              </a:spcAft>
            </a:pPr>
            <a:r>
              <a:rPr lang="en-US" sz="1200">
                <a:solidFill>
                  <a:srgbClr val="000000"/>
                </a:solidFill>
                <a:effectLst/>
                <a:latin typeface="Arial"/>
                <a:ea typeface="ＭＳ 明朝"/>
                <a:cs typeface="Times New Roman"/>
              </a:rPr>
              <a:t>Yeast + water + variable</a:t>
            </a:r>
            <a:endParaRPr lang="en-US" sz="1200">
              <a:effectLst/>
              <a:ea typeface="ＭＳ 明朝"/>
              <a:cs typeface="Times New Roman"/>
            </a:endParaRPr>
          </a:p>
        </p:txBody>
      </p:sp>
    </p:spTree>
    <p:extLst>
      <p:ext uri="{BB962C8B-B14F-4D97-AF65-F5344CB8AC3E}">
        <p14:creationId xmlns:p14="http://schemas.microsoft.com/office/powerpoint/2010/main" val="1458993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OBSERVATIONS</a:t>
            </a:r>
            <a:r>
              <a:rPr lang="en-US" dirty="0" smtClean="0">
                <a:effectLst/>
              </a:rPr>
              <a:t> </a:t>
            </a:r>
            <a:endParaRPr lang="en-US" dirty="0"/>
          </a:p>
        </p:txBody>
      </p:sp>
      <p:sp>
        <p:nvSpPr>
          <p:cNvPr id="3" name="Content Placeholder 2"/>
          <p:cNvSpPr>
            <a:spLocks noGrp="1"/>
          </p:cNvSpPr>
          <p:nvPr>
            <p:ph idx="1"/>
          </p:nvPr>
        </p:nvSpPr>
        <p:spPr/>
        <p:txBody>
          <a:bodyPr>
            <a:normAutofit/>
          </a:bodyPr>
          <a:lstStyle/>
          <a:p>
            <a:pPr marL="0" indent="0">
              <a:buNone/>
            </a:pPr>
            <a:r>
              <a:rPr lang="en-US" dirty="0"/>
              <a:t>Record your observations for each bag. </a:t>
            </a:r>
          </a:p>
          <a:p>
            <a:r>
              <a:rPr lang="en-US" b="1" dirty="0"/>
              <a:t>BAG 1:</a:t>
            </a:r>
            <a:r>
              <a:rPr lang="en-US" dirty="0"/>
              <a:t> Control </a:t>
            </a:r>
            <a:r>
              <a:rPr lang="en-US" dirty="0" smtClean="0"/>
              <a:t>1</a:t>
            </a:r>
            <a:r>
              <a:rPr lang="en-US" dirty="0"/>
              <a:t> </a:t>
            </a:r>
          </a:p>
          <a:p>
            <a:pPr marL="0" indent="0">
              <a:buNone/>
            </a:pPr>
            <a:endParaRPr lang="en-US" dirty="0"/>
          </a:p>
          <a:p>
            <a:r>
              <a:rPr lang="en-US" b="1" dirty="0"/>
              <a:t>BAG 2:</a:t>
            </a:r>
            <a:r>
              <a:rPr lang="en-US" dirty="0"/>
              <a:t> Control </a:t>
            </a:r>
            <a:r>
              <a:rPr lang="en-US" dirty="0" smtClean="0"/>
              <a:t>2</a:t>
            </a:r>
            <a:r>
              <a:rPr lang="en-US" dirty="0"/>
              <a:t> </a:t>
            </a:r>
          </a:p>
          <a:p>
            <a:pPr marL="0" indent="0">
              <a:buNone/>
            </a:pPr>
            <a:endParaRPr lang="en-US" dirty="0"/>
          </a:p>
          <a:p>
            <a:r>
              <a:rPr lang="en-US" b="1" dirty="0"/>
              <a:t>BAG 3: </a:t>
            </a:r>
            <a:r>
              <a:rPr lang="en-US" dirty="0"/>
              <a:t>Test Bag</a:t>
            </a:r>
          </a:p>
          <a:p>
            <a:endParaRPr lang="en-US" dirty="0"/>
          </a:p>
        </p:txBody>
      </p:sp>
    </p:spTree>
    <p:extLst>
      <p:ext uri="{BB962C8B-B14F-4D97-AF65-F5344CB8AC3E}">
        <p14:creationId xmlns:p14="http://schemas.microsoft.com/office/powerpoint/2010/main" val="2511498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Results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42226612"/>
              </p:ext>
            </p:extLst>
          </p:nvPr>
        </p:nvGraphicFramePr>
        <p:xfrm>
          <a:off x="457200" y="1600200"/>
          <a:ext cx="8229600" cy="3931919"/>
        </p:xfrm>
        <a:graphic>
          <a:graphicData uri="http://schemas.openxmlformats.org/drawingml/2006/table">
            <a:tbl>
              <a:tblPr firstRow="1" bandRow="1">
                <a:tableStyleId>{5C22544A-7EE6-4342-B048-85BDC9FD1C3A}</a:tableStyleId>
              </a:tblPr>
              <a:tblGrid>
                <a:gridCol w="1371600"/>
                <a:gridCol w="1371600"/>
                <a:gridCol w="1371600"/>
                <a:gridCol w="1371600"/>
                <a:gridCol w="1462505"/>
                <a:gridCol w="1280695"/>
              </a:tblGrid>
              <a:tr h="370840">
                <a:tc>
                  <a:txBody>
                    <a:bodyPr/>
                    <a:lstStyle/>
                    <a:p>
                      <a:endParaRPr lang="en-US" dirty="0"/>
                    </a:p>
                  </a:txBody>
                  <a:tcPr/>
                </a:tc>
                <a:tc>
                  <a:txBody>
                    <a:bodyPr/>
                    <a:lstStyle/>
                    <a:p>
                      <a:r>
                        <a:rPr lang="en-US" dirty="0" smtClean="0"/>
                        <a:t>Control 1</a:t>
                      </a:r>
                      <a:endParaRPr lang="en-US" dirty="0"/>
                    </a:p>
                  </a:txBody>
                  <a:tcPr/>
                </a:tc>
                <a:tc>
                  <a:txBody>
                    <a:bodyPr/>
                    <a:lstStyle/>
                    <a:p>
                      <a:r>
                        <a:rPr lang="en-US" dirty="0" smtClean="0"/>
                        <a:t>Control 2</a:t>
                      </a:r>
                      <a:endParaRPr lang="en-US" dirty="0"/>
                    </a:p>
                  </a:txBody>
                  <a:tcPr/>
                </a:tc>
                <a:tc>
                  <a:txBody>
                    <a:bodyPr/>
                    <a:lstStyle/>
                    <a:p>
                      <a:r>
                        <a:rPr lang="en-US" dirty="0" smtClean="0"/>
                        <a:t>Variable</a:t>
                      </a:r>
                    </a:p>
                    <a:p>
                      <a:endParaRPr lang="en-US" dirty="0" smtClean="0"/>
                    </a:p>
                    <a:p>
                      <a:endParaRPr lang="en-US" dirty="0"/>
                    </a:p>
                  </a:txBody>
                  <a:tcPr/>
                </a:tc>
                <a:tc>
                  <a:txBody>
                    <a:bodyPr/>
                    <a:lstStyle/>
                    <a:p>
                      <a:r>
                        <a:rPr lang="en-US" dirty="0" smtClean="0"/>
                        <a:t>Temperature</a:t>
                      </a:r>
                      <a:endParaRPr lang="en-US" dirty="0"/>
                    </a:p>
                  </a:txBody>
                  <a:tcPr/>
                </a:tc>
                <a:tc>
                  <a:txBody>
                    <a:bodyPr/>
                    <a:lstStyle/>
                    <a:p>
                      <a:r>
                        <a:rPr lang="en-US" dirty="0" smtClean="0"/>
                        <a:t>Date and time</a:t>
                      </a:r>
                      <a:endParaRPr lang="en-US" dirty="0"/>
                    </a:p>
                  </a:txBody>
                  <a:tcPr/>
                </a:tc>
              </a:tr>
              <a:tr h="370840">
                <a:tc>
                  <a:txBody>
                    <a:bodyPr/>
                    <a:lstStyle/>
                    <a:p>
                      <a:r>
                        <a:rPr lang="en-US" dirty="0" smtClean="0"/>
                        <a:t>Mass of empty</a:t>
                      </a:r>
                      <a:r>
                        <a:rPr lang="en-US" baseline="0" dirty="0" smtClean="0"/>
                        <a:t> bag</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Mass</a:t>
                      </a:r>
                      <a:r>
                        <a:rPr lang="en-US" baseline="0" dirty="0" smtClean="0"/>
                        <a:t> of bag with ingredients (day 1)</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Mass of bag with ingredients (Day 2)</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496980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TotalTime>
  <Words>814</Words>
  <Application>Microsoft Macintosh PowerPoint</Application>
  <PresentationFormat>On-screen Show (4:3)</PresentationFormat>
  <Paragraphs>126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INVESTIGATION: WHAT DOES YEAST LIKE TO EAT AND WHAT HAPPENS WHEN YEAST EAT? </vt:lpstr>
      <vt:lpstr>Day 1 – Yeast Investigation</vt:lpstr>
      <vt:lpstr>INTRODUCTION </vt:lpstr>
      <vt:lpstr>PowerPoint Presentation</vt:lpstr>
      <vt:lpstr>MATERIALS  </vt:lpstr>
      <vt:lpstr>PROCEDURE – DAY 1 </vt:lpstr>
      <vt:lpstr>Procedure</vt:lpstr>
      <vt:lpstr>OBSERVATIONS </vt:lpstr>
      <vt:lpstr>Table of Results</vt:lpstr>
      <vt:lpstr>PREDICTIONS: </vt:lpstr>
      <vt:lpstr>Questions</vt:lpstr>
      <vt:lpstr>Day 2 – Yeast Investigation</vt:lpstr>
      <vt:lpstr>Observations</vt:lpstr>
      <vt:lpstr>Observations</vt:lpstr>
      <vt:lpstr>Results</vt:lpstr>
      <vt:lpstr>Comparative Data</vt:lpstr>
      <vt:lpstr>Conclusions</vt:lpstr>
      <vt:lpstr>Conclusion</vt:lpstr>
    </vt:vector>
  </TitlesOfParts>
  <Company>Spring Lake Park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INVESTIGATION: WHAT DOES YEAST LIKE TO EAT AND WHAT HAPPENS WHEN YEAST EAT? </dc:title>
  <dc:creator>User</dc:creator>
  <cp:lastModifiedBy>User</cp:lastModifiedBy>
  <cp:revision>6</cp:revision>
  <dcterms:created xsi:type="dcterms:W3CDTF">2013-09-10T15:31:35Z</dcterms:created>
  <dcterms:modified xsi:type="dcterms:W3CDTF">2013-09-12T14:50:11Z</dcterms:modified>
</cp:coreProperties>
</file>